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8" r:id="rId12"/>
    <p:sldId id="266" r:id="rId13"/>
    <p:sldId id="267" r:id="rId14"/>
  </p:sldIdLst>
  <p:sldSz cx="18288000" cy="10287000"/>
  <p:notesSz cx="6858000" cy="9144000"/>
  <p:embeddedFontLst>
    <p:embeddedFont>
      <p:font typeface="Source Han Sans KR" panose="020B0600000101010101" charset="-127"/>
      <p:regular r:id="rId15"/>
    </p:embeddedFont>
    <p:embeddedFont>
      <p:font typeface="Source Han Sans KR Bold" panose="020B0600000101010101" charset="-127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3" d="100"/>
          <a:sy n="53" d="100"/>
        </p:scale>
        <p:origin x="540" y="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687187" y="3149600"/>
            <a:ext cx="10913625" cy="31131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249"/>
              </a:lnSpc>
            </a:pPr>
            <a:r>
              <a:rPr lang="en-US" sz="10293" b="1" spc="-370">
                <a:solidFill>
                  <a:srgbClr val="263035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부산광역시</a:t>
            </a:r>
          </a:p>
          <a:p>
            <a:pPr marL="0" lvl="0" indent="0" algn="ctr">
              <a:lnSpc>
                <a:spcPts val="12249"/>
              </a:lnSpc>
              <a:spcBef>
                <a:spcPct val="0"/>
              </a:spcBef>
            </a:pPr>
            <a:r>
              <a:rPr lang="en-US" sz="10293" b="1" spc="-370">
                <a:solidFill>
                  <a:srgbClr val="263035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주차장 위치 조회</a:t>
            </a:r>
          </a:p>
        </p:txBody>
      </p:sp>
      <p:sp>
        <p:nvSpPr>
          <p:cNvPr id="3" name="AutoShape 3"/>
          <p:cNvSpPr/>
          <p:nvPr/>
        </p:nvSpPr>
        <p:spPr>
          <a:xfrm flipV="1">
            <a:off x="1028789" y="1038225"/>
            <a:ext cx="16230600" cy="19050"/>
          </a:xfrm>
          <a:prstGeom prst="line">
            <a:avLst/>
          </a:prstGeom>
          <a:ln w="76200" cap="flat">
            <a:solidFill>
              <a:srgbClr val="26303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4" name="AutoShape 4"/>
          <p:cNvSpPr/>
          <p:nvPr/>
        </p:nvSpPr>
        <p:spPr>
          <a:xfrm flipH="1">
            <a:off x="1028745" y="9201150"/>
            <a:ext cx="16230600" cy="19050"/>
          </a:xfrm>
          <a:prstGeom prst="line">
            <a:avLst/>
          </a:prstGeom>
          <a:ln w="76200" cap="flat">
            <a:solidFill>
              <a:srgbClr val="26303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" name="AutoShape 5"/>
          <p:cNvSpPr/>
          <p:nvPr/>
        </p:nvSpPr>
        <p:spPr>
          <a:xfrm flipV="1">
            <a:off x="1028789" y="1173007"/>
            <a:ext cx="16230600" cy="19050"/>
          </a:xfrm>
          <a:prstGeom prst="line">
            <a:avLst/>
          </a:prstGeom>
          <a:ln w="19050" cap="flat">
            <a:solidFill>
              <a:srgbClr val="26303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AutoShape 6"/>
          <p:cNvSpPr/>
          <p:nvPr/>
        </p:nvSpPr>
        <p:spPr>
          <a:xfrm flipH="1">
            <a:off x="1028745" y="9066368"/>
            <a:ext cx="16230600" cy="19050"/>
          </a:xfrm>
          <a:prstGeom prst="line">
            <a:avLst/>
          </a:prstGeom>
          <a:ln w="19050" cap="flat">
            <a:solidFill>
              <a:srgbClr val="26303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7" name="TextBox 7"/>
          <p:cNvSpPr txBox="1"/>
          <p:nvPr/>
        </p:nvSpPr>
        <p:spPr>
          <a:xfrm>
            <a:off x="6485423" y="7310541"/>
            <a:ext cx="5317153" cy="4132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398"/>
              </a:lnSpc>
              <a:spcBef>
                <a:spcPct val="0"/>
              </a:spcBef>
            </a:pPr>
            <a:r>
              <a:rPr lang="en-US" sz="2855" b="1" spc="-102">
                <a:solidFill>
                  <a:srgbClr val="263035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컴퓨터소프트웨어공학부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485423" y="7809468"/>
            <a:ext cx="5317153" cy="326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684"/>
              </a:lnSpc>
              <a:spcBef>
                <a:spcPct val="0"/>
              </a:spcBef>
            </a:pPr>
            <a:r>
              <a:rPr lang="en-US" sz="2255" spc="-81">
                <a:solidFill>
                  <a:srgbClr val="263035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202095049 송인석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1028789" y="1038225"/>
            <a:ext cx="16230600" cy="19050"/>
          </a:xfrm>
          <a:prstGeom prst="line">
            <a:avLst/>
          </a:prstGeom>
          <a:ln w="76200" cap="flat">
            <a:solidFill>
              <a:srgbClr val="26303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AutoShape 3"/>
          <p:cNvSpPr/>
          <p:nvPr/>
        </p:nvSpPr>
        <p:spPr>
          <a:xfrm flipH="1">
            <a:off x="1028745" y="9201150"/>
            <a:ext cx="16230600" cy="19050"/>
          </a:xfrm>
          <a:prstGeom prst="line">
            <a:avLst/>
          </a:prstGeom>
          <a:ln w="76200" cap="flat">
            <a:solidFill>
              <a:srgbClr val="26303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4" name="AutoShape 4"/>
          <p:cNvSpPr/>
          <p:nvPr/>
        </p:nvSpPr>
        <p:spPr>
          <a:xfrm flipV="1">
            <a:off x="1028789" y="1173007"/>
            <a:ext cx="16230600" cy="19050"/>
          </a:xfrm>
          <a:prstGeom prst="line">
            <a:avLst/>
          </a:prstGeom>
          <a:ln w="19050" cap="flat">
            <a:solidFill>
              <a:srgbClr val="26303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" name="AutoShape 5"/>
          <p:cNvSpPr/>
          <p:nvPr/>
        </p:nvSpPr>
        <p:spPr>
          <a:xfrm flipH="1">
            <a:off x="1028745" y="9066368"/>
            <a:ext cx="16230600" cy="19050"/>
          </a:xfrm>
          <a:prstGeom prst="line">
            <a:avLst/>
          </a:prstGeom>
          <a:ln w="19050" cap="flat">
            <a:solidFill>
              <a:srgbClr val="26303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8" name="TextBox 8"/>
          <p:cNvSpPr txBox="1"/>
          <p:nvPr/>
        </p:nvSpPr>
        <p:spPr>
          <a:xfrm>
            <a:off x="7584077" y="1450891"/>
            <a:ext cx="3107654" cy="7694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5950"/>
              </a:lnSpc>
              <a:spcBef>
                <a:spcPct val="0"/>
              </a:spcBef>
            </a:pPr>
            <a:r>
              <a:rPr lang="en-US" sz="5000" b="1" spc="-180" dirty="0">
                <a:solidFill>
                  <a:srgbClr val="263035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HTML </a:t>
            </a:r>
            <a:r>
              <a:rPr lang="en-US" sz="5000" b="1" spc="-180" dirty="0" err="1">
                <a:solidFill>
                  <a:srgbClr val="263035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코드</a:t>
            </a:r>
            <a:r>
              <a:rPr lang="en-US" sz="5000" b="1" spc="-180" dirty="0">
                <a:solidFill>
                  <a:srgbClr val="263035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691AC24-ADD5-BE33-7373-4A2A33C264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649" y="3756457"/>
            <a:ext cx="8115255" cy="2237662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F71426A5-6CFF-6936-28B5-9542F18E5E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2600" y="2460111"/>
            <a:ext cx="7010400" cy="6596458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ABF041-D0B3-9812-FF27-EDD7B99439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F53D989A-0499-FE85-87B3-714C0FF9A58F}"/>
              </a:ext>
            </a:extLst>
          </p:cNvPr>
          <p:cNvSpPr/>
          <p:nvPr/>
        </p:nvSpPr>
        <p:spPr>
          <a:xfrm flipV="1">
            <a:off x="1028789" y="1038225"/>
            <a:ext cx="16230600" cy="19050"/>
          </a:xfrm>
          <a:prstGeom prst="line">
            <a:avLst/>
          </a:prstGeom>
          <a:ln w="76200" cap="flat">
            <a:solidFill>
              <a:srgbClr val="26303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AutoShape 3">
            <a:extLst>
              <a:ext uri="{FF2B5EF4-FFF2-40B4-BE49-F238E27FC236}">
                <a16:creationId xmlns:a16="http://schemas.microsoft.com/office/drawing/2014/main" id="{BD2E438D-AD73-F820-6161-D5D8B865E36C}"/>
              </a:ext>
            </a:extLst>
          </p:cNvPr>
          <p:cNvSpPr/>
          <p:nvPr/>
        </p:nvSpPr>
        <p:spPr>
          <a:xfrm flipH="1">
            <a:off x="1028745" y="9201150"/>
            <a:ext cx="16230600" cy="19050"/>
          </a:xfrm>
          <a:prstGeom prst="line">
            <a:avLst/>
          </a:prstGeom>
          <a:ln w="76200" cap="flat">
            <a:solidFill>
              <a:srgbClr val="26303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3F9D52EB-917B-3FBB-DDA2-BFC6BF9A7FE4}"/>
              </a:ext>
            </a:extLst>
          </p:cNvPr>
          <p:cNvSpPr/>
          <p:nvPr/>
        </p:nvSpPr>
        <p:spPr>
          <a:xfrm flipV="1">
            <a:off x="1028789" y="1173007"/>
            <a:ext cx="16230600" cy="19050"/>
          </a:xfrm>
          <a:prstGeom prst="line">
            <a:avLst/>
          </a:prstGeom>
          <a:ln w="19050" cap="flat">
            <a:solidFill>
              <a:srgbClr val="26303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" name="AutoShape 5">
            <a:extLst>
              <a:ext uri="{FF2B5EF4-FFF2-40B4-BE49-F238E27FC236}">
                <a16:creationId xmlns:a16="http://schemas.microsoft.com/office/drawing/2014/main" id="{52564E6D-1E0A-367D-471B-F5C0B37F3F36}"/>
              </a:ext>
            </a:extLst>
          </p:cNvPr>
          <p:cNvSpPr/>
          <p:nvPr/>
        </p:nvSpPr>
        <p:spPr>
          <a:xfrm flipH="1">
            <a:off x="1028745" y="9066368"/>
            <a:ext cx="16230600" cy="19050"/>
          </a:xfrm>
          <a:prstGeom prst="line">
            <a:avLst/>
          </a:prstGeom>
          <a:ln w="19050" cap="flat">
            <a:solidFill>
              <a:srgbClr val="26303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3167DCBA-3061-48A6-F90A-E5FA1B25974F}"/>
              </a:ext>
            </a:extLst>
          </p:cNvPr>
          <p:cNvSpPr txBox="1"/>
          <p:nvPr/>
        </p:nvSpPr>
        <p:spPr>
          <a:xfrm>
            <a:off x="7285373" y="1463883"/>
            <a:ext cx="3717254" cy="7694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5950"/>
              </a:lnSpc>
              <a:spcBef>
                <a:spcPct val="0"/>
              </a:spcBef>
            </a:pPr>
            <a:r>
              <a:rPr lang="en-US" sz="5000" b="1" spc="-180" dirty="0">
                <a:solidFill>
                  <a:srgbClr val="263035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Lambda </a:t>
            </a:r>
            <a:r>
              <a:rPr lang="en-US" sz="5000" b="1" spc="-180" dirty="0" err="1">
                <a:solidFill>
                  <a:srgbClr val="263035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코드</a:t>
            </a:r>
            <a:endParaRPr lang="en-US" sz="5000" b="1" spc="-180" dirty="0">
              <a:solidFill>
                <a:srgbClr val="263035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EE7E382B-6C33-5E5E-ED25-0EAB4EC824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7448" y="2349055"/>
            <a:ext cx="7777214" cy="6474061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2447D2C-53B5-7DCE-FC75-3F6C539D0A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649" y="3838530"/>
            <a:ext cx="7897904" cy="2716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4381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1028789" y="1038225"/>
            <a:ext cx="16230600" cy="19050"/>
          </a:xfrm>
          <a:prstGeom prst="line">
            <a:avLst/>
          </a:prstGeom>
          <a:ln w="76200" cap="flat">
            <a:solidFill>
              <a:srgbClr val="26303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AutoShape 3"/>
          <p:cNvSpPr/>
          <p:nvPr/>
        </p:nvSpPr>
        <p:spPr>
          <a:xfrm flipH="1">
            <a:off x="1028745" y="9201150"/>
            <a:ext cx="16230600" cy="19050"/>
          </a:xfrm>
          <a:prstGeom prst="line">
            <a:avLst/>
          </a:prstGeom>
          <a:ln w="76200" cap="flat">
            <a:solidFill>
              <a:srgbClr val="26303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4" name="AutoShape 4"/>
          <p:cNvSpPr/>
          <p:nvPr/>
        </p:nvSpPr>
        <p:spPr>
          <a:xfrm flipV="1">
            <a:off x="1028789" y="1173007"/>
            <a:ext cx="16230600" cy="19050"/>
          </a:xfrm>
          <a:prstGeom prst="line">
            <a:avLst/>
          </a:prstGeom>
          <a:ln w="19050" cap="flat">
            <a:solidFill>
              <a:srgbClr val="26303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" name="AutoShape 5"/>
          <p:cNvSpPr/>
          <p:nvPr/>
        </p:nvSpPr>
        <p:spPr>
          <a:xfrm flipH="1">
            <a:off x="1028745" y="9066368"/>
            <a:ext cx="16230600" cy="19050"/>
          </a:xfrm>
          <a:prstGeom prst="line">
            <a:avLst/>
          </a:prstGeom>
          <a:ln w="19050" cap="flat">
            <a:solidFill>
              <a:srgbClr val="26303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Freeform 6"/>
          <p:cNvSpPr/>
          <p:nvPr/>
        </p:nvSpPr>
        <p:spPr>
          <a:xfrm>
            <a:off x="1688719" y="2570329"/>
            <a:ext cx="6934062" cy="5243884"/>
          </a:xfrm>
          <a:custGeom>
            <a:avLst/>
            <a:gdLst/>
            <a:ahLst/>
            <a:cxnLst/>
            <a:rect l="l" t="t" r="r" b="b"/>
            <a:pathLst>
              <a:path w="6934062" h="5243884">
                <a:moveTo>
                  <a:pt x="0" y="0"/>
                </a:moveTo>
                <a:lnTo>
                  <a:pt x="6934062" y="0"/>
                </a:lnTo>
                <a:lnTo>
                  <a:pt x="6934062" y="5243884"/>
                </a:lnTo>
                <a:lnTo>
                  <a:pt x="0" y="52438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Freeform 7"/>
          <p:cNvSpPr/>
          <p:nvPr/>
        </p:nvSpPr>
        <p:spPr>
          <a:xfrm>
            <a:off x="9631698" y="2570329"/>
            <a:ext cx="6934062" cy="5243884"/>
          </a:xfrm>
          <a:custGeom>
            <a:avLst/>
            <a:gdLst/>
            <a:ahLst/>
            <a:cxnLst/>
            <a:rect l="l" t="t" r="r" b="b"/>
            <a:pathLst>
              <a:path w="6934062" h="5243884">
                <a:moveTo>
                  <a:pt x="0" y="0"/>
                </a:moveTo>
                <a:lnTo>
                  <a:pt x="6934062" y="0"/>
                </a:lnTo>
                <a:lnTo>
                  <a:pt x="6934062" y="5243884"/>
                </a:lnTo>
                <a:lnTo>
                  <a:pt x="0" y="524388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8" name="TextBox 8"/>
          <p:cNvSpPr txBox="1"/>
          <p:nvPr/>
        </p:nvSpPr>
        <p:spPr>
          <a:xfrm>
            <a:off x="6729795" y="1506543"/>
            <a:ext cx="4828411" cy="758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950"/>
              </a:lnSpc>
              <a:spcBef>
                <a:spcPct val="0"/>
              </a:spcBef>
            </a:pPr>
            <a:r>
              <a:rPr lang="en-US" sz="5000" b="1" spc="-180">
                <a:solidFill>
                  <a:srgbClr val="263035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웹 페이지 실행화면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30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1028789" y="1038225"/>
            <a:ext cx="16230600" cy="19050"/>
          </a:xfrm>
          <a:prstGeom prst="line">
            <a:avLst/>
          </a:prstGeom>
          <a:ln w="76200" cap="flat">
            <a:solidFill>
              <a:srgbClr val="F6F6F6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AutoShape 3"/>
          <p:cNvSpPr/>
          <p:nvPr/>
        </p:nvSpPr>
        <p:spPr>
          <a:xfrm flipH="1">
            <a:off x="1028745" y="9201150"/>
            <a:ext cx="16230600" cy="19050"/>
          </a:xfrm>
          <a:prstGeom prst="line">
            <a:avLst/>
          </a:prstGeom>
          <a:ln w="76200" cap="flat">
            <a:solidFill>
              <a:srgbClr val="F6F6F6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4" name="AutoShape 4"/>
          <p:cNvSpPr/>
          <p:nvPr/>
        </p:nvSpPr>
        <p:spPr>
          <a:xfrm flipV="1">
            <a:off x="1028789" y="1173007"/>
            <a:ext cx="16230600" cy="19050"/>
          </a:xfrm>
          <a:prstGeom prst="line">
            <a:avLst/>
          </a:prstGeom>
          <a:ln w="19050" cap="flat">
            <a:solidFill>
              <a:srgbClr val="F6F6F6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" name="AutoShape 5"/>
          <p:cNvSpPr/>
          <p:nvPr/>
        </p:nvSpPr>
        <p:spPr>
          <a:xfrm flipH="1">
            <a:off x="1028745" y="9066368"/>
            <a:ext cx="16230600" cy="19050"/>
          </a:xfrm>
          <a:prstGeom prst="line">
            <a:avLst/>
          </a:prstGeom>
          <a:ln w="19050" cap="flat">
            <a:solidFill>
              <a:srgbClr val="F6F6F6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/>
          <p:nvPr/>
        </p:nvSpPr>
        <p:spPr>
          <a:xfrm>
            <a:off x="4067044" y="4591050"/>
            <a:ext cx="10153913" cy="1123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925"/>
              </a:lnSpc>
              <a:spcBef>
                <a:spcPct val="0"/>
              </a:spcBef>
            </a:pPr>
            <a:r>
              <a:rPr lang="en-US" sz="7500" b="1" spc="-270">
                <a:solidFill>
                  <a:srgbClr val="F6F6F6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감사합니다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1028789" y="1038225"/>
            <a:ext cx="16230600" cy="19050"/>
          </a:xfrm>
          <a:prstGeom prst="line">
            <a:avLst/>
          </a:prstGeom>
          <a:ln w="76200" cap="flat">
            <a:solidFill>
              <a:srgbClr val="26303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AutoShape 3"/>
          <p:cNvSpPr/>
          <p:nvPr/>
        </p:nvSpPr>
        <p:spPr>
          <a:xfrm flipH="1">
            <a:off x="1028745" y="9201150"/>
            <a:ext cx="16230600" cy="19050"/>
          </a:xfrm>
          <a:prstGeom prst="line">
            <a:avLst/>
          </a:prstGeom>
          <a:ln w="76200" cap="flat">
            <a:solidFill>
              <a:srgbClr val="26303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4" name="AutoShape 4"/>
          <p:cNvSpPr/>
          <p:nvPr/>
        </p:nvSpPr>
        <p:spPr>
          <a:xfrm flipV="1">
            <a:off x="1028789" y="1173007"/>
            <a:ext cx="16230600" cy="19050"/>
          </a:xfrm>
          <a:prstGeom prst="line">
            <a:avLst/>
          </a:prstGeom>
          <a:ln w="19050" cap="flat">
            <a:solidFill>
              <a:srgbClr val="26303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" name="AutoShape 5"/>
          <p:cNvSpPr/>
          <p:nvPr/>
        </p:nvSpPr>
        <p:spPr>
          <a:xfrm flipH="1">
            <a:off x="1028745" y="9066368"/>
            <a:ext cx="16230600" cy="19050"/>
          </a:xfrm>
          <a:prstGeom prst="line">
            <a:avLst/>
          </a:prstGeom>
          <a:ln w="19050" cap="flat">
            <a:solidFill>
              <a:srgbClr val="26303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Freeform 6"/>
          <p:cNvSpPr/>
          <p:nvPr/>
        </p:nvSpPr>
        <p:spPr>
          <a:xfrm>
            <a:off x="2123993" y="2572583"/>
            <a:ext cx="7020007" cy="5352755"/>
          </a:xfrm>
          <a:custGeom>
            <a:avLst/>
            <a:gdLst/>
            <a:ahLst/>
            <a:cxnLst/>
            <a:rect l="l" t="t" r="r" b="b"/>
            <a:pathLst>
              <a:path w="7020007" h="5352755">
                <a:moveTo>
                  <a:pt x="0" y="0"/>
                </a:moveTo>
                <a:lnTo>
                  <a:pt x="7020007" y="0"/>
                </a:lnTo>
                <a:lnTo>
                  <a:pt x="7020007" y="5352755"/>
                </a:lnTo>
                <a:lnTo>
                  <a:pt x="0" y="53527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TextBox 7"/>
          <p:cNvSpPr txBox="1"/>
          <p:nvPr/>
        </p:nvSpPr>
        <p:spPr>
          <a:xfrm>
            <a:off x="9483926" y="2591633"/>
            <a:ext cx="6266165" cy="1123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925"/>
              </a:lnSpc>
              <a:spcBef>
                <a:spcPct val="0"/>
              </a:spcBef>
            </a:pPr>
            <a:r>
              <a:rPr lang="en-US" sz="7500" b="1" spc="-270">
                <a:solidFill>
                  <a:srgbClr val="263035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프로젝트 주제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483926" y="3887033"/>
            <a:ext cx="11428702" cy="55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500"/>
              </a:lnSpc>
            </a:pPr>
            <a:r>
              <a:rPr lang="en-US" sz="3000" b="1" spc="-108">
                <a:solidFill>
                  <a:srgbClr val="263035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부산광역시 공영주차장 위치 조회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483926" y="4719869"/>
            <a:ext cx="3386530" cy="288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2380"/>
              </a:lnSpc>
              <a:spcBef>
                <a:spcPct val="0"/>
              </a:spcBef>
            </a:pPr>
            <a:r>
              <a:rPr lang="en-US" sz="2000" b="1" spc="-72">
                <a:solidFill>
                  <a:srgbClr val="263035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공공데이터 포털, 카카오 지도 api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483926" y="5284384"/>
            <a:ext cx="7428910" cy="1885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2000" b="1" spc="-72">
                <a:solidFill>
                  <a:srgbClr val="263035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목차</a:t>
            </a:r>
          </a:p>
          <a:p>
            <a:pPr algn="l">
              <a:lnSpc>
                <a:spcPts val="3000"/>
              </a:lnSpc>
            </a:pPr>
            <a:r>
              <a:rPr lang="en-US" sz="2000" b="1" spc="-72">
                <a:solidFill>
                  <a:srgbClr val="263035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-프로그램 구상도</a:t>
            </a:r>
          </a:p>
          <a:p>
            <a:pPr algn="l">
              <a:lnSpc>
                <a:spcPts val="3000"/>
              </a:lnSpc>
            </a:pPr>
            <a:r>
              <a:rPr lang="en-US" sz="2000" b="1" spc="-72">
                <a:solidFill>
                  <a:srgbClr val="263035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-사용 API</a:t>
            </a:r>
          </a:p>
          <a:p>
            <a:pPr algn="l">
              <a:lnSpc>
                <a:spcPts val="3000"/>
              </a:lnSpc>
            </a:pPr>
            <a:r>
              <a:rPr lang="en-US" sz="2000" b="1" spc="-72">
                <a:solidFill>
                  <a:srgbClr val="263035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-AWS 설계</a:t>
            </a:r>
          </a:p>
          <a:p>
            <a:pPr marL="0" lvl="0" indent="0" algn="l">
              <a:lnSpc>
                <a:spcPts val="3000"/>
              </a:lnSpc>
            </a:pPr>
            <a:r>
              <a:rPr lang="en-US" sz="2000" b="1" spc="-72">
                <a:solidFill>
                  <a:srgbClr val="263035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-프로젝트 코드 및 실행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1028789" y="1038225"/>
            <a:ext cx="16230600" cy="19050"/>
          </a:xfrm>
          <a:prstGeom prst="line">
            <a:avLst/>
          </a:prstGeom>
          <a:ln w="76200" cap="flat">
            <a:solidFill>
              <a:srgbClr val="26303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AutoShape 3"/>
          <p:cNvSpPr/>
          <p:nvPr/>
        </p:nvSpPr>
        <p:spPr>
          <a:xfrm flipH="1">
            <a:off x="1028745" y="9201150"/>
            <a:ext cx="16230600" cy="19050"/>
          </a:xfrm>
          <a:prstGeom prst="line">
            <a:avLst/>
          </a:prstGeom>
          <a:ln w="76200" cap="flat">
            <a:solidFill>
              <a:srgbClr val="26303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4" name="AutoShape 4"/>
          <p:cNvSpPr/>
          <p:nvPr/>
        </p:nvSpPr>
        <p:spPr>
          <a:xfrm flipV="1">
            <a:off x="1028789" y="1173007"/>
            <a:ext cx="16230600" cy="19050"/>
          </a:xfrm>
          <a:prstGeom prst="line">
            <a:avLst/>
          </a:prstGeom>
          <a:ln w="19050" cap="flat">
            <a:solidFill>
              <a:srgbClr val="26303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" name="AutoShape 5"/>
          <p:cNvSpPr/>
          <p:nvPr/>
        </p:nvSpPr>
        <p:spPr>
          <a:xfrm flipH="1">
            <a:off x="1028745" y="9066368"/>
            <a:ext cx="16230600" cy="19050"/>
          </a:xfrm>
          <a:prstGeom prst="line">
            <a:avLst/>
          </a:prstGeom>
          <a:ln w="19050" cap="flat">
            <a:solidFill>
              <a:srgbClr val="26303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7" name="TextBox 7"/>
          <p:cNvSpPr txBox="1"/>
          <p:nvPr/>
        </p:nvSpPr>
        <p:spPr>
          <a:xfrm>
            <a:off x="10993090" y="2552700"/>
            <a:ext cx="6266165" cy="1123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925"/>
              </a:lnSpc>
              <a:spcBef>
                <a:spcPct val="0"/>
              </a:spcBef>
            </a:pPr>
            <a:r>
              <a:rPr lang="en-US" sz="7500" b="1" spc="-270" dirty="0" err="1">
                <a:solidFill>
                  <a:srgbClr val="263035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프로젝트</a:t>
            </a:r>
            <a:r>
              <a:rPr lang="en-US" sz="7500" b="1" spc="-270" dirty="0">
                <a:solidFill>
                  <a:srgbClr val="263035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en-US" sz="7500" b="1" spc="-270" dirty="0" err="1">
                <a:solidFill>
                  <a:srgbClr val="263035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구상도</a:t>
            </a:r>
            <a:endParaRPr lang="en-US" sz="7500" b="1" spc="-270" dirty="0">
              <a:solidFill>
                <a:srgbClr val="263035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1026618" y="3656411"/>
            <a:ext cx="4642785" cy="13583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00"/>
              </a:lnSpc>
            </a:pPr>
            <a:r>
              <a:rPr lang="en-US" sz="1800" spc="-64" dirty="0" err="1">
                <a:solidFill>
                  <a:srgbClr val="263035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aws를</a:t>
            </a:r>
            <a:r>
              <a:rPr lang="en-US" sz="1800" spc="-64" dirty="0">
                <a:solidFill>
                  <a:srgbClr val="263035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1800" spc="-64" dirty="0" err="1">
                <a:solidFill>
                  <a:srgbClr val="263035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이용한</a:t>
            </a:r>
            <a:r>
              <a:rPr lang="en-US" sz="1800" spc="-64" dirty="0">
                <a:solidFill>
                  <a:srgbClr val="263035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웹 </a:t>
            </a:r>
            <a:r>
              <a:rPr lang="en-US" sz="1800" spc="-64" dirty="0" err="1">
                <a:solidFill>
                  <a:srgbClr val="263035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호스팅</a:t>
            </a:r>
            <a:endParaRPr lang="en-US" sz="1800" spc="-64" dirty="0">
              <a:solidFill>
                <a:srgbClr val="263035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l">
              <a:lnSpc>
                <a:spcPts val="2700"/>
              </a:lnSpc>
            </a:pPr>
            <a:r>
              <a:rPr lang="en-US" sz="1800" spc="-64" dirty="0">
                <a:solidFill>
                  <a:srgbClr val="263035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S3 / Lambda / DynamoDB / API Gateway </a:t>
            </a:r>
            <a:endParaRPr lang="en-US" spc="-64" dirty="0">
              <a:solidFill>
                <a:srgbClr val="263035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l">
              <a:lnSpc>
                <a:spcPts val="2700"/>
              </a:lnSpc>
            </a:pPr>
            <a:r>
              <a:rPr lang="en-US" spc="-64" dirty="0">
                <a:solidFill>
                  <a:srgbClr val="263035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Kakao Developer / </a:t>
            </a:r>
            <a:r>
              <a:rPr lang="ko-KR" altLang="en-US" spc="-64" dirty="0">
                <a:solidFill>
                  <a:srgbClr val="263035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공공데이터 포털 </a:t>
            </a:r>
            <a:r>
              <a:rPr lang="en-US" altLang="ko-KR" spc="-64" dirty="0">
                <a:solidFill>
                  <a:srgbClr val="263035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API </a:t>
            </a:r>
            <a:r>
              <a:rPr lang="ko-KR" altLang="en-US" spc="-64" dirty="0">
                <a:solidFill>
                  <a:srgbClr val="263035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사용</a:t>
            </a:r>
            <a:endParaRPr lang="en-US" sz="1800" spc="-64" dirty="0">
              <a:solidFill>
                <a:srgbClr val="263035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l">
              <a:lnSpc>
                <a:spcPts val="2700"/>
              </a:lnSpc>
            </a:pPr>
            <a:endParaRPr lang="en-US" sz="1800" spc="-64" dirty="0">
              <a:solidFill>
                <a:srgbClr val="263035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14F71881-1AE2-65B7-11B6-8C355C877C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649" y="2346338"/>
            <a:ext cx="9880147" cy="559432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1028655" y="1038225"/>
            <a:ext cx="16230600" cy="19050"/>
          </a:xfrm>
          <a:prstGeom prst="line">
            <a:avLst/>
          </a:prstGeom>
          <a:ln w="76200" cap="flat">
            <a:solidFill>
              <a:srgbClr val="26303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AutoShape 3"/>
          <p:cNvSpPr/>
          <p:nvPr/>
        </p:nvSpPr>
        <p:spPr>
          <a:xfrm flipH="1">
            <a:off x="1028611" y="9201150"/>
            <a:ext cx="16230600" cy="19050"/>
          </a:xfrm>
          <a:prstGeom prst="line">
            <a:avLst/>
          </a:prstGeom>
          <a:ln w="76200" cap="flat">
            <a:solidFill>
              <a:srgbClr val="26303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4" name="AutoShape 4"/>
          <p:cNvSpPr/>
          <p:nvPr/>
        </p:nvSpPr>
        <p:spPr>
          <a:xfrm flipV="1">
            <a:off x="1028655" y="1173007"/>
            <a:ext cx="16230600" cy="19050"/>
          </a:xfrm>
          <a:prstGeom prst="line">
            <a:avLst/>
          </a:prstGeom>
          <a:ln w="19050" cap="flat">
            <a:solidFill>
              <a:srgbClr val="26303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" name="AutoShape 5"/>
          <p:cNvSpPr/>
          <p:nvPr/>
        </p:nvSpPr>
        <p:spPr>
          <a:xfrm flipH="1">
            <a:off x="1028611" y="9066368"/>
            <a:ext cx="16230600" cy="19050"/>
          </a:xfrm>
          <a:prstGeom prst="line">
            <a:avLst/>
          </a:prstGeom>
          <a:ln w="19050" cap="flat">
            <a:solidFill>
              <a:srgbClr val="26303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Freeform 6"/>
          <p:cNvSpPr/>
          <p:nvPr/>
        </p:nvSpPr>
        <p:spPr>
          <a:xfrm>
            <a:off x="1609739" y="2572583"/>
            <a:ext cx="7534261" cy="5010284"/>
          </a:xfrm>
          <a:custGeom>
            <a:avLst/>
            <a:gdLst/>
            <a:ahLst/>
            <a:cxnLst/>
            <a:rect l="l" t="t" r="r" b="b"/>
            <a:pathLst>
              <a:path w="7534261" h="5010284">
                <a:moveTo>
                  <a:pt x="0" y="0"/>
                </a:moveTo>
                <a:lnTo>
                  <a:pt x="7534261" y="0"/>
                </a:lnTo>
                <a:lnTo>
                  <a:pt x="7534261" y="5010284"/>
                </a:lnTo>
                <a:lnTo>
                  <a:pt x="0" y="50102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TextBox 7"/>
          <p:cNvSpPr txBox="1"/>
          <p:nvPr/>
        </p:nvSpPr>
        <p:spPr>
          <a:xfrm>
            <a:off x="9538880" y="2570967"/>
            <a:ext cx="7625386" cy="758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950"/>
              </a:lnSpc>
              <a:spcBef>
                <a:spcPct val="0"/>
              </a:spcBef>
            </a:pPr>
            <a:r>
              <a:rPr lang="en-US" sz="5000" b="1" spc="-180">
                <a:solidFill>
                  <a:srgbClr val="263035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공공데이터포털 API 자료 수집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538746" y="3629314"/>
            <a:ext cx="2236001" cy="55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500"/>
              </a:lnSpc>
            </a:pPr>
            <a:r>
              <a:rPr lang="en-US" sz="3000" b="1" spc="-108">
                <a:solidFill>
                  <a:srgbClr val="263035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1. 인증키 발급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538880" y="4342737"/>
            <a:ext cx="2949844" cy="1026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700"/>
              </a:lnSpc>
            </a:pPr>
            <a:r>
              <a:rPr lang="en-US" sz="1800" spc="-64">
                <a:solidFill>
                  <a:srgbClr val="263035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찾고자 하는 ‘공영주차장’에 관한 자료를 검색하고 사용하기 전에 인증키 발급을 받아야한다.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609739" y="1429583"/>
            <a:ext cx="5928445" cy="758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950"/>
              </a:lnSpc>
              <a:spcBef>
                <a:spcPct val="0"/>
              </a:spcBef>
            </a:pPr>
            <a:r>
              <a:rPr lang="en-US" sz="5000" b="1" spc="-180">
                <a:solidFill>
                  <a:srgbClr val="263035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사용 API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1028789" y="1038225"/>
            <a:ext cx="16230600" cy="19050"/>
          </a:xfrm>
          <a:prstGeom prst="line">
            <a:avLst/>
          </a:prstGeom>
          <a:ln w="76200" cap="flat">
            <a:solidFill>
              <a:srgbClr val="26303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AutoShape 3"/>
          <p:cNvSpPr/>
          <p:nvPr/>
        </p:nvSpPr>
        <p:spPr>
          <a:xfrm flipH="1">
            <a:off x="1028745" y="9201150"/>
            <a:ext cx="16230600" cy="19050"/>
          </a:xfrm>
          <a:prstGeom prst="line">
            <a:avLst/>
          </a:prstGeom>
          <a:ln w="76200" cap="flat">
            <a:solidFill>
              <a:srgbClr val="26303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4" name="AutoShape 4"/>
          <p:cNvSpPr/>
          <p:nvPr/>
        </p:nvSpPr>
        <p:spPr>
          <a:xfrm flipV="1">
            <a:off x="1028789" y="1173007"/>
            <a:ext cx="16230600" cy="19050"/>
          </a:xfrm>
          <a:prstGeom prst="line">
            <a:avLst/>
          </a:prstGeom>
          <a:ln w="19050" cap="flat">
            <a:solidFill>
              <a:srgbClr val="26303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" name="AutoShape 5"/>
          <p:cNvSpPr/>
          <p:nvPr/>
        </p:nvSpPr>
        <p:spPr>
          <a:xfrm flipH="1">
            <a:off x="1028745" y="9066368"/>
            <a:ext cx="16230600" cy="19050"/>
          </a:xfrm>
          <a:prstGeom prst="line">
            <a:avLst/>
          </a:prstGeom>
          <a:ln w="19050" cap="flat">
            <a:solidFill>
              <a:srgbClr val="26303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Freeform 6"/>
          <p:cNvSpPr/>
          <p:nvPr/>
        </p:nvSpPr>
        <p:spPr>
          <a:xfrm>
            <a:off x="1210083" y="3645015"/>
            <a:ext cx="3735319" cy="2862188"/>
          </a:xfrm>
          <a:custGeom>
            <a:avLst/>
            <a:gdLst/>
            <a:ahLst/>
            <a:cxnLst/>
            <a:rect l="l" t="t" r="r" b="b"/>
            <a:pathLst>
              <a:path w="3735319" h="2862188">
                <a:moveTo>
                  <a:pt x="0" y="0"/>
                </a:moveTo>
                <a:lnTo>
                  <a:pt x="3735319" y="0"/>
                </a:lnTo>
                <a:lnTo>
                  <a:pt x="3735319" y="2862188"/>
                </a:lnTo>
                <a:lnTo>
                  <a:pt x="0" y="28621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Freeform 7"/>
          <p:cNvSpPr/>
          <p:nvPr/>
        </p:nvSpPr>
        <p:spPr>
          <a:xfrm>
            <a:off x="5267644" y="3645015"/>
            <a:ext cx="3797264" cy="2862188"/>
          </a:xfrm>
          <a:custGeom>
            <a:avLst/>
            <a:gdLst/>
            <a:ahLst/>
            <a:cxnLst/>
            <a:rect l="l" t="t" r="r" b="b"/>
            <a:pathLst>
              <a:path w="3797264" h="2862188">
                <a:moveTo>
                  <a:pt x="0" y="0"/>
                </a:moveTo>
                <a:lnTo>
                  <a:pt x="3797264" y="0"/>
                </a:lnTo>
                <a:lnTo>
                  <a:pt x="3797264" y="2862188"/>
                </a:lnTo>
                <a:lnTo>
                  <a:pt x="0" y="286218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9" name="Freeform 9"/>
          <p:cNvSpPr/>
          <p:nvPr/>
        </p:nvSpPr>
        <p:spPr>
          <a:xfrm>
            <a:off x="13532934" y="3645015"/>
            <a:ext cx="3797264" cy="2862188"/>
          </a:xfrm>
          <a:custGeom>
            <a:avLst/>
            <a:gdLst/>
            <a:ahLst/>
            <a:cxnLst/>
            <a:rect l="l" t="t" r="r" b="b"/>
            <a:pathLst>
              <a:path w="3797264" h="2862188">
                <a:moveTo>
                  <a:pt x="0" y="0"/>
                </a:moveTo>
                <a:lnTo>
                  <a:pt x="3797264" y="0"/>
                </a:lnTo>
                <a:lnTo>
                  <a:pt x="3797264" y="2862188"/>
                </a:lnTo>
                <a:lnTo>
                  <a:pt x="0" y="286218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0" name="TextBox 10"/>
          <p:cNvSpPr txBox="1"/>
          <p:nvPr/>
        </p:nvSpPr>
        <p:spPr>
          <a:xfrm>
            <a:off x="6179778" y="2043886"/>
            <a:ext cx="5928445" cy="758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950"/>
              </a:lnSpc>
              <a:spcBef>
                <a:spcPct val="0"/>
              </a:spcBef>
            </a:pPr>
            <a:r>
              <a:rPr lang="en-US" sz="5000" b="1" spc="-180">
                <a:solidFill>
                  <a:srgbClr val="263035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KAKAO  DEVELOPER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107043" y="6688529"/>
            <a:ext cx="1941398" cy="3409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700"/>
              </a:lnSpc>
            </a:pPr>
            <a:r>
              <a:rPr lang="en-US" sz="1800" spc="-64">
                <a:solidFill>
                  <a:srgbClr val="263035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카카오 디벨로퍼 접속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314551" y="6688529"/>
            <a:ext cx="1703450" cy="3409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700"/>
              </a:lnSpc>
            </a:pPr>
            <a:r>
              <a:rPr lang="en-US" sz="1800" spc="-64">
                <a:solidFill>
                  <a:srgbClr val="263035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애플리케이션 생성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482366" y="6688529"/>
            <a:ext cx="1476833" cy="3409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700"/>
              </a:lnSpc>
            </a:pPr>
            <a:r>
              <a:rPr lang="en-US" sz="1800" spc="-64">
                <a:solidFill>
                  <a:srgbClr val="263035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APP키 발급받기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4664822" y="6688529"/>
            <a:ext cx="1533488" cy="3409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700"/>
              </a:lnSpc>
            </a:pPr>
            <a:r>
              <a:rPr lang="en-US" sz="1800" spc="-64">
                <a:solidFill>
                  <a:srgbClr val="263035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도메인 추가하기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6235725" y="7801049"/>
            <a:ext cx="5816551" cy="3409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700"/>
              </a:lnSpc>
            </a:pPr>
            <a:r>
              <a:rPr lang="en-US" sz="1800" spc="-64">
                <a:solidFill>
                  <a:srgbClr val="263035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카카오 디벨로퍼를 이용해 카카오 지도 API를 사용하였습니다.</a:t>
            </a: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75251453-BA75-1921-9434-CB32A135DE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84709" y="3645015"/>
            <a:ext cx="3797264" cy="284948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1028789" y="1038225"/>
            <a:ext cx="16230600" cy="19050"/>
          </a:xfrm>
          <a:prstGeom prst="line">
            <a:avLst/>
          </a:prstGeom>
          <a:ln w="76200" cap="flat">
            <a:solidFill>
              <a:srgbClr val="26303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AutoShape 3"/>
          <p:cNvSpPr/>
          <p:nvPr/>
        </p:nvSpPr>
        <p:spPr>
          <a:xfrm flipH="1">
            <a:off x="1028745" y="9201150"/>
            <a:ext cx="16230600" cy="19050"/>
          </a:xfrm>
          <a:prstGeom prst="line">
            <a:avLst/>
          </a:prstGeom>
          <a:ln w="76200" cap="flat">
            <a:solidFill>
              <a:srgbClr val="26303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4" name="AutoShape 4"/>
          <p:cNvSpPr/>
          <p:nvPr/>
        </p:nvSpPr>
        <p:spPr>
          <a:xfrm flipV="1">
            <a:off x="1028789" y="1173007"/>
            <a:ext cx="16230600" cy="19050"/>
          </a:xfrm>
          <a:prstGeom prst="line">
            <a:avLst/>
          </a:prstGeom>
          <a:ln w="19050" cap="flat">
            <a:solidFill>
              <a:srgbClr val="26303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" name="AutoShape 5"/>
          <p:cNvSpPr/>
          <p:nvPr/>
        </p:nvSpPr>
        <p:spPr>
          <a:xfrm flipH="1">
            <a:off x="1028745" y="9066368"/>
            <a:ext cx="16230600" cy="19050"/>
          </a:xfrm>
          <a:prstGeom prst="line">
            <a:avLst/>
          </a:prstGeom>
          <a:ln w="19050" cap="flat">
            <a:solidFill>
              <a:srgbClr val="26303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Freeform 6"/>
          <p:cNvSpPr/>
          <p:nvPr/>
        </p:nvSpPr>
        <p:spPr>
          <a:xfrm>
            <a:off x="1306360" y="2572583"/>
            <a:ext cx="7837640" cy="5995795"/>
          </a:xfrm>
          <a:custGeom>
            <a:avLst/>
            <a:gdLst/>
            <a:ahLst/>
            <a:cxnLst/>
            <a:rect l="l" t="t" r="r" b="b"/>
            <a:pathLst>
              <a:path w="7837640" h="5995795">
                <a:moveTo>
                  <a:pt x="0" y="0"/>
                </a:moveTo>
                <a:lnTo>
                  <a:pt x="7837640" y="0"/>
                </a:lnTo>
                <a:lnTo>
                  <a:pt x="7837640" y="5995795"/>
                </a:lnTo>
                <a:lnTo>
                  <a:pt x="0" y="59957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Freeform 7"/>
          <p:cNvSpPr/>
          <p:nvPr/>
        </p:nvSpPr>
        <p:spPr>
          <a:xfrm>
            <a:off x="9478515" y="2572583"/>
            <a:ext cx="6987887" cy="3077452"/>
          </a:xfrm>
          <a:custGeom>
            <a:avLst/>
            <a:gdLst/>
            <a:ahLst/>
            <a:cxnLst/>
            <a:rect l="l" t="t" r="r" b="b"/>
            <a:pathLst>
              <a:path w="6987887" h="3077452">
                <a:moveTo>
                  <a:pt x="0" y="0"/>
                </a:moveTo>
                <a:lnTo>
                  <a:pt x="6987887" y="0"/>
                </a:lnTo>
                <a:lnTo>
                  <a:pt x="6987887" y="3077452"/>
                </a:lnTo>
                <a:lnTo>
                  <a:pt x="0" y="307745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b="-1896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8" name="TextBox 8"/>
          <p:cNvSpPr txBox="1"/>
          <p:nvPr/>
        </p:nvSpPr>
        <p:spPr>
          <a:xfrm>
            <a:off x="1306360" y="1429583"/>
            <a:ext cx="2676490" cy="758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950"/>
              </a:lnSpc>
              <a:spcBef>
                <a:spcPct val="0"/>
              </a:spcBef>
            </a:pPr>
            <a:r>
              <a:rPr lang="en-US" sz="5000" b="1" spc="-180">
                <a:solidFill>
                  <a:srgbClr val="263035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AWS 설계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437502" y="1507670"/>
            <a:ext cx="3412995" cy="758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950"/>
              </a:lnSpc>
              <a:spcBef>
                <a:spcPct val="0"/>
              </a:spcBef>
            </a:pPr>
            <a:r>
              <a:rPr lang="en-US" sz="5000" b="1" spc="-180">
                <a:solidFill>
                  <a:srgbClr val="263035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S3 버킷 생성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1028789" y="1038225"/>
            <a:ext cx="16230600" cy="19050"/>
          </a:xfrm>
          <a:prstGeom prst="line">
            <a:avLst/>
          </a:prstGeom>
          <a:ln w="76200" cap="flat">
            <a:solidFill>
              <a:srgbClr val="26303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AutoShape 3"/>
          <p:cNvSpPr/>
          <p:nvPr/>
        </p:nvSpPr>
        <p:spPr>
          <a:xfrm flipH="1">
            <a:off x="1028745" y="9201150"/>
            <a:ext cx="16230600" cy="19050"/>
          </a:xfrm>
          <a:prstGeom prst="line">
            <a:avLst/>
          </a:prstGeom>
          <a:ln w="76200" cap="flat">
            <a:solidFill>
              <a:srgbClr val="26303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4" name="AutoShape 4"/>
          <p:cNvSpPr/>
          <p:nvPr/>
        </p:nvSpPr>
        <p:spPr>
          <a:xfrm flipV="1">
            <a:off x="1028789" y="1173007"/>
            <a:ext cx="16230600" cy="19050"/>
          </a:xfrm>
          <a:prstGeom prst="line">
            <a:avLst/>
          </a:prstGeom>
          <a:ln w="19050" cap="flat">
            <a:solidFill>
              <a:srgbClr val="26303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" name="AutoShape 5"/>
          <p:cNvSpPr/>
          <p:nvPr/>
        </p:nvSpPr>
        <p:spPr>
          <a:xfrm flipH="1">
            <a:off x="1028745" y="9066368"/>
            <a:ext cx="16230600" cy="19050"/>
          </a:xfrm>
          <a:prstGeom prst="line">
            <a:avLst/>
          </a:prstGeom>
          <a:ln w="19050" cap="flat">
            <a:solidFill>
              <a:srgbClr val="26303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Freeform 6"/>
          <p:cNvSpPr/>
          <p:nvPr/>
        </p:nvSpPr>
        <p:spPr>
          <a:xfrm>
            <a:off x="2001311" y="2572583"/>
            <a:ext cx="6587477" cy="4981779"/>
          </a:xfrm>
          <a:custGeom>
            <a:avLst/>
            <a:gdLst/>
            <a:ahLst/>
            <a:cxnLst/>
            <a:rect l="l" t="t" r="r" b="b"/>
            <a:pathLst>
              <a:path w="6587477" h="4981779">
                <a:moveTo>
                  <a:pt x="0" y="0"/>
                </a:moveTo>
                <a:lnTo>
                  <a:pt x="6587477" y="0"/>
                </a:lnTo>
                <a:lnTo>
                  <a:pt x="6587477" y="4981779"/>
                </a:lnTo>
                <a:lnTo>
                  <a:pt x="0" y="49817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Freeform 7"/>
          <p:cNvSpPr/>
          <p:nvPr/>
        </p:nvSpPr>
        <p:spPr>
          <a:xfrm>
            <a:off x="9642558" y="2572583"/>
            <a:ext cx="6565772" cy="4981779"/>
          </a:xfrm>
          <a:custGeom>
            <a:avLst/>
            <a:gdLst/>
            <a:ahLst/>
            <a:cxnLst/>
            <a:rect l="l" t="t" r="r" b="b"/>
            <a:pathLst>
              <a:path w="6565772" h="4981779">
                <a:moveTo>
                  <a:pt x="0" y="0"/>
                </a:moveTo>
                <a:lnTo>
                  <a:pt x="6565772" y="0"/>
                </a:lnTo>
                <a:lnTo>
                  <a:pt x="6565772" y="4981779"/>
                </a:lnTo>
                <a:lnTo>
                  <a:pt x="0" y="498177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8" name="TextBox 8"/>
          <p:cNvSpPr txBox="1"/>
          <p:nvPr/>
        </p:nvSpPr>
        <p:spPr>
          <a:xfrm>
            <a:off x="5942246" y="1448633"/>
            <a:ext cx="6403508" cy="8497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783"/>
              </a:lnSpc>
              <a:spcBef>
                <a:spcPct val="0"/>
              </a:spcBef>
            </a:pPr>
            <a:r>
              <a:rPr lang="en-US" sz="5700" b="1" spc="-205">
                <a:solidFill>
                  <a:srgbClr val="263035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Lambda &amp; IAM 생성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1028789" y="1038225"/>
            <a:ext cx="16230600" cy="19050"/>
          </a:xfrm>
          <a:prstGeom prst="line">
            <a:avLst/>
          </a:prstGeom>
          <a:ln w="76200" cap="flat">
            <a:solidFill>
              <a:srgbClr val="26303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AutoShape 3"/>
          <p:cNvSpPr/>
          <p:nvPr/>
        </p:nvSpPr>
        <p:spPr>
          <a:xfrm flipH="1">
            <a:off x="1028745" y="9201150"/>
            <a:ext cx="16230600" cy="19050"/>
          </a:xfrm>
          <a:prstGeom prst="line">
            <a:avLst/>
          </a:prstGeom>
          <a:ln w="76200" cap="flat">
            <a:solidFill>
              <a:srgbClr val="26303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4" name="AutoShape 4"/>
          <p:cNvSpPr/>
          <p:nvPr/>
        </p:nvSpPr>
        <p:spPr>
          <a:xfrm flipV="1">
            <a:off x="1028789" y="1173007"/>
            <a:ext cx="16230600" cy="19050"/>
          </a:xfrm>
          <a:prstGeom prst="line">
            <a:avLst/>
          </a:prstGeom>
          <a:ln w="19050" cap="flat">
            <a:solidFill>
              <a:srgbClr val="26303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" name="AutoShape 5"/>
          <p:cNvSpPr/>
          <p:nvPr/>
        </p:nvSpPr>
        <p:spPr>
          <a:xfrm flipH="1">
            <a:off x="1028745" y="9066368"/>
            <a:ext cx="16230600" cy="19050"/>
          </a:xfrm>
          <a:prstGeom prst="line">
            <a:avLst/>
          </a:prstGeom>
          <a:ln w="19050" cap="flat">
            <a:solidFill>
              <a:srgbClr val="26303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Freeform 6"/>
          <p:cNvSpPr/>
          <p:nvPr/>
        </p:nvSpPr>
        <p:spPr>
          <a:xfrm>
            <a:off x="2119159" y="2572583"/>
            <a:ext cx="6571607" cy="4986207"/>
          </a:xfrm>
          <a:custGeom>
            <a:avLst/>
            <a:gdLst/>
            <a:ahLst/>
            <a:cxnLst/>
            <a:rect l="l" t="t" r="r" b="b"/>
            <a:pathLst>
              <a:path w="6571607" h="4986207">
                <a:moveTo>
                  <a:pt x="0" y="0"/>
                </a:moveTo>
                <a:lnTo>
                  <a:pt x="6571607" y="0"/>
                </a:lnTo>
                <a:lnTo>
                  <a:pt x="6571607" y="4986207"/>
                </a:lnTo>
                <a:lnTo>
                  <a:pt x="0" y="498620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Freeform 7"/>
          <p:cNvSpPr/>
          <p:nvPr/>
        </p:nvSpPr>
        <p:spPr>
          <a:xfrm>
            <a:off x="9744535" y="2572583"/>
            <a:ext cx="6496686" cy="4986207"/>
          </a:xfrm>
          <a:custGeom>
            <a:avLst/>
            <a:gdLst/>
            <a:ahLst/>
            <a:cxnLst/>
            <a:rect l="l" t="t" r="r" b="b"/>
            <a:pathLst>
              <a:path w="6496686" h="4986207">
                <a:moveTo>
                  <a:pt x="0" y="0"/>
                </a:moveTo>
                <a:lnTo>
                  <a:pt x="6496686" y="0"/>
                </a:lnTo>
                <a:lnTo>
                  <a:pt x="6496686" y="4986207"/>
                </a:lnTo>
                <a:lnTo>
                  <a:pt x="0" y="49862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8" name="TextBox 8"/>
          <p:cNvSpPr txBox="1"/>
          <p:nvPr/>
        </p:nvSpPr>
        <p:spPr>
          <a:xfrm>
            <a:off x="3409854" y="1429583"/>
            <a:ext cx="11468292" cy="758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950"/>
              </a:lnSpc>
              <a:spcBef>
                <a:spcPct val="0"/>
              </a:spcBef>
            </a:pPr>
            <a:r>
              <a:rPr lang="en-US" sz="5000" b="1" spc="-180">
                <a:solidFill>
                  <a:srgbClr val="263035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Lambda 트리거 추가 및 API Gateway 설정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1028789" y="1038225"/>
            <a:ext cx="16230600" cy="19050"/>
          </a:xfrm>
          <a:prstGeom prst="line">
            <a:avLst/>
          </a:prstGeom>
          <a:ln w="76200" cap="flat">
            <a:solidFill>
              <a:srgbClr val="26303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AutoShape 3"/>
          <p:cNvSpPr/>
          <p:nvPr/>
        </p:nvSpPr>
        <p:spPr>
          <a:xfrm flipH="1">
            <a:off x="1028745" y="9201150"/>
            <a:ext cx="16230600" cy="19050"/>
          </a:xfrm>
          <a:prstGeom prst="line">
            <a:avLst/>
          </a:prstGeom>
          <a:ln w="76200" cap="flat">
            <a:solidFill>
              <a:srgbClr val="26303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4" name="AutoShape 4"/>
          <p:cNvSpPr/>
          <p:nvPr/>
        </p:nvSpPr>
        <p:spPr>
          <a:xfrm flipV="1">
            <a:off x="1028789" y="1173007"/>
            <a:ext cx="16230600" cy="19050"/>
          </a:xfrm>
          <a:prstGeom prst="line">
            <a:avLst/>
          </a:prstGeom>
          <a:ln w="19050" cap="flat">
            <a:solidFill>
              <a:srgbClr val="26303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" name="AutoShape 5"/>
          <p:cNvSpPr/>
          <p:nvPr/>
        </p:nvSpPr>
        <p:spPr>
          <a:xfrm flipH="1">
            <a:off x="1028745" y="9066368"/>
            <a:ext cx="16230600" cy="19050"/>
          </a:xfrm>
          <a:prstGeom prst="line">
            <a:avLst/>
          </a:prstGeom>
          <a:ln w="19050" cap="flat">
            <a:solidFill>
              <a:srgbClr val="26303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Freeform 6"/>
          <p:cNvSpPr/>
          <p:nvPr/>
        </p:nvSpPr>
        <p:spPr>
          <a:xfrm>
            <a:off x="2183482" y="2571295"/>
            <a:ext cx="6507284" cy="4986207"/>
          </a:xfrm>
          <a:custGeom>
            <a:avLst/>
            <a:gdLst/>
            <a:ahLst/>
            <a:cxnLst/>
            <a:rect l="l" t="t" r="r" b="b"/>
            <a:pathLst>
              <a:path w="6507284" h="4986207">
                <a:moveTo>
                  <a:pt x="0" y="0"/>
                </a:moveTo>
                <a:lnTo>
                  <a:pt x="6507284" y="0"/>
                </a:lnTo>
                <a:lnTo>
                  <a:pt x="6507284" y="4986206"/>
                </a:lnTo>
                <a:lnTo>
                  <a:pt x="0" y="49862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Freeform 7"/>
          <p:cNvSpPr/>
          <p:nvPr/>
        </p:nvSpPr>
        <p:spPr>
          <a:xfrm>
            <a:off x="9574572" y="2572583"/>
            <a:ext cx="6517917" cy="4986207"/>
          </a:xfrm>
          <a:custGeom>
            <a:avLst/>
            <a:gdLst/>
            <a:ahLst/>
            <a:cxnLst/>
            <a:rect l="l" t="t" r="r" b="b"/>
            <a:pathLst>
              <a:path w="6517917" h="4986207">
                <a:moveTo>
                  <a:pt x="0" y="0"/>
                </a:moveTo>
                <a:lnTo>
                  <a:pt x="6517917" y="0"/>
                </a:lnTo>
                <a:lnTo>
                  <a:pt x="6517917" y="4986207"/>
                </a:lnTo>
                <a:lnTo>
                  <a:pt x="0" y="49862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8" name="TextBox 8"/>
          <p:cNvSpPr txBox="1"/>
          <p:nvPr/>
        </p:nvSpPr>
        <p:spPr>
          <a:xfrm>
            <a:off x="3409854" y="1507670"/>
            <a:ext cx="11468292" cy="758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950"/>
              </a:lnSpc>
              <a:spcBef>
                <a:spcPct val="0"/>
              </a:spcBef>
            </a:pPr>
            <a:r>
              <a:rPr lang="en-US" sz="5000" b="1" spc="-180">
                <a:solidFill>
                  <a:srgbClr val="263035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DynamoDB 테이블 생성 및 데이터 입력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132</Words>
  <Application>Microsoft Office PowerPoint</Application>
  <PresentationFormat>사용자 지정</PresentationFormat>
  <Paragraphs>35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8" baseType="lpstr">
      <vt:lpstr>Source Han Sans KR Bold</vt:lpstr>
      <vt:lpstr>Arial</vt:lpstr>
      <vt:lpstr>Calibri</vt:lpstr>
      <vt:lpstr>Source Han Sans KR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부산광역시 주차장 위치 조회</dc:title>
  <cp:lastModifiedBy>송인석</cp:lastModifiedBy>
  <cp:revision>7</cp:revision>
  <dcterms:created xsi:type="dcterms:W3CDTF">2006-08-16T00:00:00Z</dcterms:created>
  <dcterms:modified xsi:type="dcterms:W3CDTF">2024-12-02T08:23:31Z</dcterms:modified>
  <dc:identifier>DAGYBTuhcjk</dc:identifier>
</cp:coreProperties>
</file>

<file path=docProps/thumbnail.jpeg>
</file>